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sldIdLst>
    <p:sldId id="274" r:id="rId5"/>
    <p:sldId id="473" r:id="rId6"/>
    <p:sldId id="530" r:id="rId7"/>
    <p:sldId id="529" r:id="rId8"/>
    <p:sldId id="538" r:id="rId9"/>
    <p:sldId id="540" r:id="rId10"/>
    <p:sldId id="539" r:id="rId11"/>
    <p:sldId id="534" r:id="rId12"/>
    <p:sldId id="536" r:id="rId13"/>
    <p:sldId id="537" r:id="rId14"/>
    <p:sldId id="535" r:id="rId15"/>
    <p:sldId id="541" r:id="rId16"/>
    <p:sldId id="542" r:id="rId17"/>
    <p:sldId id="559" r:id="rId18"/>
    <p:sldId id="544" r:id="rId19"/>
    <p:sldId id="546" r:id="rId20"/>
    <p:sldId id="547" r:id="rId21"/>
    <p:sldId id="558" r:id="rId22"/>
    <p:sldId id="543" r:id="rId23"/>
    <p:sldId id="531" r:id="rId24"/>
    <p:sldId id="548" r:id="rId25"/>
    <p:sldId id="549" r:id="rId26"/>
    <p:sldId id="550" r:id="rId27"/>
    <p:sldId id="551" r:id="rId28"/>
    <p:sldId id="555" r:id="rId29"/>
    <p:sldId id="557" r:id="rId30"/>
    <p:sldId id="560" r:id="rId31"/>
    <p:sldId id="561" r:id="rId32"/>
    <p:sldId id="556" r:id="rId33"/>
    <p:sldId id="553" r:id="rId34"/>
    <p:sldId id="527" r:id="rId35"/>
    <p:sldId id="552" r:id="rId36"/>
    <p:sldId id="528" r:id="rId37"/>
    <p:sldId id="554" r:id="rId38"/>
    <p:sldId id="563" r:id="rId39"/>
    <p:sldId id="564" r:id="rId40"/>
    <p:sldId id="565" r:id="rId41"/>
    <p:sldId id="566" r:id="rId42"/>
    <p:sldId id="567" r:id="rId43"/>
    <p:sldId id="511" r:id="rId44"/>
    <p:sldId id="56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data-type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, </a:t>
            </a:r>
            <a:r>
              <a:rPr lang="fi-FI" dirty="0" err="1"/>
              <a:t>example</a:t>
            </a:r>
            <a:r>
              <a:rPr lang="fi-FI" dirty="0"/>
              <a:t> 2.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-Write </a:t>
            </a:r>
            <a:r>
              <a:rPr lang="fi-FI" dirty="0" err="1"/>
              <a:t>pseudo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inverts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67375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 </a:t>
            </a:r>
            <a:r>
              <a:rPr lang="fi-FI" dirty="0" err="1"/>
              <a:t>why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Focuses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block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to </a:t>
            </a:r>
            <a:r>
              <a:rPr lang="fi-FI" dirty="0" err="1"/>
              <a:t>worry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whether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"</a:t>
            </a:r>
            <a:r>
              <a:rPr lang="fi-FI" dirty="0" err="1"/>
              <a:t>right</a:t>
            </a:r>
            <a:r>
              <a:rPr lang="fi-FI" dirty="0"/>
              <a:t>" </a:t>
            </a:r>
            <a:r>
              <a:rPr lang="fi-FI" dirty="0" err="1"/>
              <a:t>words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Represents</a:t>
            </a:r>
            <a:r>
              <a:rPr lang="fi-FI" dirty="0"/>
              <a:t> </a:t>
            </a:r>
            <a:r>
              <a:rPr lang="fi-FI" dirty="0" err="1"/>
              <a:t>wireframe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template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, and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easilly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turned</a:t>
            </a:r>
            <a:r>
              <a:rPr lang="fi-FI" dirty="0"/>
              <a:t> into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411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,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exercise</a:t>
            </a:r>
            <a:r>
              <a:rPr lang="fi-FI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-Write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biggest</a:t>
            </a:r>
            <a:r>
              <a:rPr lang="fi-FI" dirty="0"/>
              <a:t> of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numbers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1070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, 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exercise</a:t>
            </a:r>
            <a:r>
              <a:rPr lang="fi-FI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-Write on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coffee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843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Complete 2: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Pages</a:t>
            </a:r>
            <a:r>
              <a:rPr lang="fi-FI" dirty="0"/>
              <a:t> 215 - 236</a:t>
            </a:r>
          </a:p>
        </p:txBody>
      </p:sp>
    </p:spTree>
    <p:extLst>
      <p:ext uri="{BB962C8B-B14F-4D97-AF65-F5344CB8AC3E}">
        <p14:creationId xmlns:p14="http://schemas.microsoft.com/office/powerpoint/2010/main" val="148577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b="1" dirty="0" err="1"/>
              <a:t>Commenting</a:t>
            </a:r>
            <a:endParaRPr lang="fi-FI" sz="24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While</a:t>
            </a:r>
            <a:r>
              <a:rPr lang="fi-FI" sz="2400" dirty="0"/>
              <a:t> </a:t>
            </a:r>
            <a:r>
              <a:rPr lang="fi-FI" sz="2400" dirty="0" err="1"/>
              <a:t>using</a:t>
            </a:r>
            <a:r>
              <a:rPr lang="fi-FI" sz="2400" dirty="0"/>
              <a:t> </a:t>
            </a:r>
            <a:r>
              <a:rPr lang="fi-FI" sz="2400" dirty="0" err="1"/>
              <a:t>comments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actually</a:t>
            </a:r>
            <a:r>
              <a:rPr lang="fi-FI" sz="2400" dirty="0"/>
              <a:t> </a:t>
            </a:r>
            <a:r>
              <a:rPr lang="fi-FI" sz="2400" dirty="0" err="1"/>
              <a:t>leave</a:t>
            </a:r>
            <a:r>
              <a:rPr lang="fi-FI" sz="2400" dirty="0"/>
              <a:t> </a:t>
            </a:r>
            <a:r>
              <a:rPr lang="fi-FI" sz="2400" dirty="0" err="1"/>
              <a:t>cues</a:t>
            </a:r>
            <a:r>
              <a:rPr lang="fi-FI" sz="2400" dirty="0"/>
              <a:t> to </a:t>
            </a:r>
            <a:r>
              <a:rPr lang="fi-FI" sz="2400" dirty="0" err="1"/>
              <a:t>reader</a:t>
            </a:r>
            <a:r>
              <a:rPr lang="fi-FI" sz="2400" dirty="0"/>
              <a:t> of </a:t>
            </a:r>
            <a:r>
              <a:rPr lang="fi-FI" sz="2400" dirty="0" err="1"/>
              <a:t>what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 </a:t>
            </a:r>
            <a:r>
              <a:rPr lang="fi-FI" sz="2400" dirty="0" err="1"/>
              <a:t>does</a:t>
            </a: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These</a:t>
            </a:r>
            <a:r>
              <a:rPr lang="fi-FI" sz="2400" dirty="0"/>
              <a:t> </a:t>
            </a:r>
            <a:r>
              <a:rPr lang="fi-FI" sz="2400" dirty="0" err="1"/>
              <a:t>comments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for </a:t>
            </a:r>
            <a:r>
              <a:rPr lang="fi-FI" sz="2400" dirty="0" err="1"/>
              <a:t>yourself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for </a:t>
            </a:r>
            <a:r>
              <a:rPr lang="fi-FI" sz="2400" dirty="0" err="1"/>
              <a:t>other</a:t>
            </a:r>
            <a:r>
              <a:rPr lang="fi-FI" sz="2400" dirty="0"/>
              <a:t> </a:t>
            </a:r>
            <a:r>
              <a:rPr lang="fi-FI" sz="2400" dirty="0" err="1"/>
              <a:t>programmers</a:t>
            </a:r>
            <a:r>
              <a:rPr lang="fi-FI" sz="2400" dirty="0"/>
              <a:t> </a:t>
            </a:r>
            <a:r>
              <a:rPr lang="fi-FI" sz="2400" dirty="0" err="1"/>
              <a:t>who</a:t>
            </a:r>
            <a:r>
              <a:rPr lang="fi-FI" sz="2400" dirty="0"/>
              <a:t> </a:t>
            </a:r>
            <a:r>
              <a:rPr lang="fi-FI" sz="2400" dirty="0" err="1"/>
              <a:t>will</a:t>
            </a:r>
            <a:r>
              <a:rPr lang="fi-FI" sz="2400" dirty="0"/>
              <a:t> look at </a:t>
            </a:r>
            <a:r>
              <a:rPr lang="fi-FI" sz="2400" dirty="0" err="1"/>
              <a:t>your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Comments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not</a:t>
            </a:r>
            <a:r>
              <a:rPr lang="fi-FI" sz="2400" dirty="0"/>
              <a:t> </a:t>
            </a:r>
            <a:r>
              <a:rPr lang="fi-FI" sz="2400" dirty="0" err="1"/>
              <a:t>read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</a:t>
            </a:r>
            <a:r>
              <a:rPr lang="fi-FI" sz="2400" dirty="0" err="1"/>
              <a:t>any</a:t>
            </a:r>
            <a:r>
              <a:rPr lang="fi-FI" sz="2400" dirty="0"/>
              <a:t> </a:t>
            </a:r>
            <a:r>
              <a:rPr lang="fi-FI" sz="2400" dirty="0" err="1"/>
              <a:t>compiler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interpreter</a:t>
            </a:r>
            <a:r>
              <a:rPr lang="fi-FI" sz="2400" dirty="0"/>
              <a:t> </a:t>
            </a:r>
            <a:r>
              <a:rPr lang="fi-FI" sz="2400" dirty="0" err="1"/>
              <a:t>while</a:t>
            </a:r>
            <a:r>
              <a:rPr lang="fi-FI" sz="2400" dirty="0"/>
              <a:t> </a:t>
            </a:r>
            <a:r>
              <a:rPr lang="fi-FI" sz="2400" dirty="0" err="1"/>
              <a:t>processing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 — </a:t>
            </a:r>
            <a:r>
              <a:rPr lang="fi-FI" sz="2400" dirty="0" err="1"/>
              <a:t>they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there</a:t>
            </a:r>
            <a:r>
              <a:rPr lang="fi-FI" sz="2400" dirty="0"/>
              <a:t> </a:t>
            </a:r>
            <a:r>
              <a:rPr lang="fi-FI" sz="2400" dirty="0" err="1"/>
              <a:t>entirely</a:t>
            </a:r>
            <a:r>
              <a:rPr lang="fi-FI" sz="2400" dirty="0"/>
              <a:t> for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benefit</a:t>
            </a:r>
            <a:r>
              <a:rPr lang="fi-FI" sz="2400" dirty="0"/>
              <a:t> of </a:t>
            </a:r>
            <a:r>
              <a:rPr lang="fi-FI" sz="2400" dirty="0" err="1"/>
              <a:t>humans</a:t>
            </a:r>
            <a:r>
              <a:rPr lang="fi-FI" sz="2400" dirty="0"/>
              <a:t> </a:t>
            </a:r>
            <a:r>
              <a:rPr lang="fi-FI" sz="2400" dirty="0" err="1"/>
              <a:t>reading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89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Commenting</a:t>
            </a:r>
            <a:r>
              <a:rPr lang="fi-FI" sz="2400" dirty="0"/>
              <a:t> – C++ /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68FF3-4A28-BF41-A200-587DD6C5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15" y="2427986"/>
            <a:ext cx="7531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Commenting</a:t>
            </a:r>
            <a:r>
              <a:rPr lang="fi-FI" sz="2400" dirty="0"/>
              <a:t> –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5ABFC-6F05-674E-B380-F13DC765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925828"/>
            <a:ext cx="8559800" cy="915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65717-527A-B248-8D38-EA7522E7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6" y="3262831"/>
            <a:ext cx="8559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See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 Complete 2: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Pages</a:t>
            </a:r>
            <a:r>
              <a:rPr lang="fi-FI" sz="2400" dirty="0"/>
              <a:t> 781 - 792</a:t>
            </a:r>
          </a:p>
        </p:txBody>
      </p:sp>
    </p:spTree>
    <p:extLst>
      <p:ext uri="{BB962C8B-B14F-4D97-AF65-F5344CB8AC3E}">
        <p14:creationId xmlns:p14="http://schemas.microsoft.com/office/powerpoint/2010/main" val="385142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concepts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b="1" dirty="0" err="1"/>
              <a:t>Variables</a:t>
            </a: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to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in 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nothing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reserved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locations</a:t>
            </a:r>
            <a:r>
              <a:rPr lang="fi-FI" dirty="0"/>
              <a:t> to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reserve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7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Basics of </a:t>
            </a:r>
            <a:r>
              <a:rPr lang="fi-FI" dirty="0" err="1"/>
              <a:t>pseudo-coding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Comments</a:t>
            </a:r>
            <a:r>
              <a:rPr lang="fi-FI" dirty="0"/>
              <a:t> and </a:t>
            </a:r>
            <a:r>
              <a:rPr lang="fi-FI" dirty="0" err="1"/>
              <a:t>variables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Getting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Python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Cornerstone</a:t>
            </a:r>
            <a:r>
              <a:rPr lang="fi-FI" dirty="0"/>
              <a:t>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as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allow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and </a:t>
            </a:r>
            <a:r>
              <a:rPr lang="fi-FI" dirty="0" err="1"/>
              <a:t>manipulate</a:t>
            </a:r>
            <a:r>
              <a:rPr lang="fi-FI" dirty="0"/>
              <a:t> data in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memory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Variable</a:t>
            </a:r>
            <a:r>
              <a:rPr lang="fi-FI" dirty="0"/>
              <a:t> is </a:t>
            </a:r>
            <a:r>
              <a:rPr lang="fi-FI" dirty="0" err="1"/>
              <a:t>actually</a:t>
            </a:r>
            <a:r>
              <a:rPr lang="fi-FI" dirty="0"/>
              <a:t> a </a:t>
            </a:r>
            <a:r>
              <a:rPr lang="fi-FI" dirty="0" err="1"/>
              <a:t>address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of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data is </a:t>
            </a:r>
            <a:r>
              <a:rPr lang="fi-FI" dirty="0" err="1"/>
              <a:t>stored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758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0B858-952B-D742-9EC8-01A79DCB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5" y="1410409"/>
            <a:ext cx="1634628" cy="12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D9FE8-141B-4D43-9F30-8CE3E852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0626"/>
            <a:ext cx="1937004" cy="11857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8240" y="1360626"/>
            <a:ext cx="6298350" cy="12984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Program </a:t>
            </a:r>
            <a:r>
              <a:rPr lang="fi-FI" dirty="0" err="1"/>
              <a:t>loads</a:t>
            </a:r>
            <a:r>
              <a:rPr lang="fi-FI" dirty="0"/>
              <a:t> data into </a:t>
            </a:r>
            <a:r>
              <a:rPr lang="fi-FI" dirty="0" err="1"/>
              <a:t>variable</a:t>
            </a:r>
            <a:r>
              <a:rPr lang="fi-FI" dirty="0"/>
              <a:t>, </a:t>
            </a:r>
            <a:r>
              <a:rPr lang="fi-FI" dirty="0" err="1"/>
              <a:t>now</a:t>
            </a:r>
            <a:r>
              <a:rPr lang="fi-FI" dirty="0"/>
              <a:t>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manipulated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7BEEE-E06C-624D-AA6A-F7B31E31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6" y="3738521"/>
            <a:ext cx="1937004" cy="12069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5D2A71-E63A-2441-809B-43150423847C}"/>
              </a:ext>
            </a:extLst>
          </p:cNvPr>
          <p:cNvSpPr txBox="1">
            <a:spLocks/>
          </p:cNvSpPr>
          <p:nvPr/>
        </p:nvSpPr>
        <p:spPr>
          <a:xfrm>
            <a:off x="2420112" y="3509921"/>
            <a:ext cx="6298350" cy="12984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If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value</a:t>
            </a:r>
            <a:r>
              <a:rPr lang="fi-FI" dirty="0"/>
              <a:t>, </a:t>
            </a:r>
            <a:r>
              <a:rPr lang="fi-FI" dirty="0" err="1"/>
              <a:t>its</a:t>
            </a:r>
            <a:r>
              <a:rPr lang="fi-FI" dirty="0"/>
              <a:t> NULL (</a:t>
            </a:r>
            <a:r>
              <a:rPr lang="fi-FI" dirty="0" err="1"/>
              <a:t>null</a:t>
            </a:r>
            <a:r>
              <a:rPr lang="fi-FI" dirty="0"/>
              <a:t>), and </a:t>
            </a:r>
            <a:r>
              <a:rPr lang="fi-FI" dirty="0" err="1"/>
              <a:t>waits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loaded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initialisation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95C7DB-E598-E246-9FF3-BF9283571E95}"/>
              </a:ext>
            </a:extLst>
          </p:cNvPr>
          <p:cNvSpPr txBox="1">
            <a:spLocks/>
          </p:cNvSpPr>
          <p:nvPr/>
        </p:nvSpPr>
        <p:spPr>
          <a:xfrm>
            <a:off x="2420112" y="5052209"/>
            <a:ext cx="6298350" cy="12984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automatically</a:t>
            </a:r>
            <a:r>
              <a:rPr lang="fi-FI" dirty="0"/>
              <a:t> </a:t>
            </a:r>
            <a:r>
              <a:rPr lang="fi-FI" dirty="0" err="1"/>
              <a:t>initialise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as 0/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NULL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E1A33-AEF2-254C-9767-01513DFC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42" y="1953511"/>
            <a:ext cx="1717020" cy="15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89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95144" y="1461008"/>
            <a:ext cx="6298350" cy="12984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hold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kind</a:t>
            </a:r>
            <a:r>
              <a:rPr lang="fi-FI" dirty="0"/>
              <a:t> of data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Number</a:t>
            </a:r>
            <a:r>
              <a:rPr lang="fi-FI" dirty="0"/>
              <a:t> (</a:t>
            </a:r>
            <a:r>
              <a:rPr lang="fi-FI" dirty="0" err="1"/>
              <a:t>integers</a:t>
            </a:r>
            <a:r>
              <a:rPr lang="fi-FI" dirty="0"/>
              <a:t> / </a:t>
            </a:r>
            <a:r>
              <a:rPr lang="fi-FI" dirty="0" err="1"/>
              <a:t>floating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Characters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Strings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values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13133-1DBA-3142-A747-03189189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" y="1461008"/>
            <a:ext cx="1675130" cy="18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8"/>
            <a:ext cx="8063142" cy="12984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great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is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versatile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holds</a:t>
            </a:r>
            <a:r>
              <a:rPr lang="fi-FI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29A82-3270-D84B-8AA1-0C422FE8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46" y="3959352"/>
            <a:ext cx="4333237" cy="21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9"/>
            <a:ext cx="8063142" cy="7152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Javascript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ADE01-76BD-4A45-B626-063E2247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1461009"/>
            <a:ext cx="18669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D3A9B-3DFE-B540-9022-E93D70E9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75" y="1475741"/>
            <a:ext cx="27051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C7CCB-5ACD-6747-93A0-A9FDA2E4D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90" y="2994914"/>
            <a:ext cx="1696553" cy="7815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C4673C-EFFB-8B4A-BFC2-B59D0186AC31}"/>
              </a:ext>
            </a:extLst>
          </p:cNvPr>
          <p:cNvSpPr txBox="1">
            <a:spLocks/>
          </p:cNvSpPr>
          <p:nvPr/>
        </p:nvSpPr>
        <p:spPr>
          <a:xfrm>
            <a:off x="618744" y="3061208"/>
            <a:ext cx="8063142" cy="715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Java/C++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E7C262-29F3-3844-BE68-CADE39599A7F}"/>
              </a:ext>
            </a:extLst>
          </p:cNvPr>
          <p:cNvSpPr txBox="1">
            <a:spLocks/>
          </p:cNvSpPr>
          <p:nvPr/>
        </p:nvSpPr>
        <p:spPr>
          <a:xfrm>
            <a:off x="548733" y="4627371"/>
            <a:ext cx="8063142" cy="715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Python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6CD36-D9E7-2248-AC03-86CC1457A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790" y="4459731"/>
            <a:ext cx="3661837" cy="8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9"/>
            <a:ext cx="8063142" cy="7152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</a:t>
            </a:r>
            <a:r>
              <a:rPr lang="fi-FI" dirty="0" err="1"/>
              <a:t>memory</a:t>
            </a:r>
            <a:r>
              <a:rPr lang="fi-FI" dirty="0"/>
              <a:t>,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in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”</a:t>
            </a:r>
            <a:r>
              <a:rPr lang="fi-FI" dirty="0" err="1"/>
              <a:t>boxes</a:t>
            </a:r>
            <a:r>
              <a:rPr lang="fi-FI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05828-4ED4-894D-BCC1-D0B9BE80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013578"/>
            <a:ext cx="7680959" cy="48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6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9"/>
            <a:ext cx="8063142" cy="7152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implicit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declarations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in Microsoft Visual Basic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declaring</a:t>
            </a:r>
            <a:r>
              <a:rPr lang="fi-FI" dirty="0"/>
              <a:t> it,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compiler</a:t>
            </a:r>
            <a:r>
              <a:rPr lang="fi-FI" dirty="0"/>
              <a:t> </a:t>
            </a:r>
            <a:r>
              <a:rPr lang="fi-FI" dirty="0" err="1"/>
              <a:t>declares</a:t>
            </a:r>
            <a:r>
              <a:rPr lang="fi-FI" dirty="0"/>
              <a:t> it for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automatically</a:t>
            </a:r>
            <a:r>
              <a:rPr lang="fi-FI" dirty="0"/>
              <a:t>,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applies</a:t>
            </a:r>
            <a:r>
              <a:rPr lang="fi-FI" dirty="0"/>
              <a:t> to Python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to C/C++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-&gt;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lead</a:t>
            </a:r>
            <a:r>
              <a:rPr lang="fi-FI" dirty="0"/>
              <a:t> into </a:t>
            </a:r>
            <a:r>
              <a:rPr lang="fi-FI" dirty="0" err="1"/>
              <a:t>problems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229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9"/>
            <a:ext cx="8063142" cy="7152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tips</a:t>
            </a:r>
            <a:r>
              <a:rPr lang="fi-FI" dirty="0"/>
              <a:t>: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Turn</a:t>
            </a:r>
            <a:r>
              <a:rPr lang="fi-FI" dirty="0"/>
              <a:t> </a:t>
            </a:r>
            <a:r>
              <a:rPr lang="fi-FI" dirty="0" err="1"/>
              <a:t>off</a:t>
            </a:r>
            <a:r>
              <a:rPr lang="fi-FI" dirty="0"/>
              <a:t> </a:t>
            </a:r>
            <a:r>
              <a:rPr lang="fi-FI" dirty="0" err="1"/>
              <a:t>implicit</a:t>
            </a:r>
            <a:r>
              <a:rPr lang="fi-FI" dirty="0"/>
              <a:t> </a:t>
            </a:r>
            <a:r>
              <a:rPr lang="fi-FI" dirty="0" err="1"/>
              <a:t>declarations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Declare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initialise</a:t>
            </a:r>
            <a:r>
              <a:rPr lang="fi-FI" dirty="0"/>
              <a:t> </a:t>
            </a:r>
            <a:r>
              <a:rPr lang="fi-FI" dirty="0" err="1"/>
              <a:t>them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naming</a:t>
            </a:r>
            <a:r>
              <a:rPr lang="fi-FI" dirty="0"/>
              <a:t> </a:t>
            </a:r>
            <a:r>
              <a:rPr lang="fi-FI" dirty="0" err="1"/>
              <a:t>conventions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/>
              <a:t>Using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for </a:t>
            </a:r>
            <a:r>
              <a:rPr lang="fi-FI" dirty="0" err="1"/>
              <a:t>exactly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purpose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lifespan</a:t>
            </a:r>
            <a:r>
              <a:rPr lang="fi-FI" dirty="0"/>
              <a:t> </a:t>
            </a:r>
            <a:r>
              <a:rPr lang="fi-FI" dirty="0" err="1"/>
              <a:t>short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3801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9"/>
            <a:ext cx="8063142" cy="7152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Complete 2, PART 3</a:t>
            </a:r>
          </a:p>
        </p:txBody>
      </p:sp>
    </p:spTree>
    <p:extLst>
      <p:ext uri="{BB962C8B-B14F-4D97-AF65-F5344CB8AC3E}">
        <p14:creationId xmlns:p14="http://schemas.microsoft.com/office/powerpoint/2010/main" val="12569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What’s</a:t>
            </a:r>
            <a:r>
              <a:rPr lang="fi-FI" dirty="0"/>
              <a:t> </a:t>
            </a:r>
            <a:r>
              <a:rPr lang="fi-FI" dirty="0" err="1"/>
              <a:t>pseudo-coding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D31B7-F3EC-D348-B5F3-F89A53DFE0D7}"/>
              </a:ext>
            </a:extLst>
          </p:cNvPr>
          <p:cNvSpPr/>
          <p:nvPr/>
        </p:nvSpPr>
        <p:spPr>
          <a:xfrm>
            <a:off x="1133856" y="1691640"/>
            <a:ext cx="6821424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5A7AF-6236-F147-A21F-F237ED635849}"/>
              </a:ext>
            </a:extLst>
          </p:cNvPr>
          <p:cNvSpPr/>
          <p:nvPr/>
        </p:nvSpPr>
        <p:spPr>
          <a:xfrm>
            <a:off x="1133856" y="2783535"/>
            <a:ext cx="6821424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6CE7AD-621E-944F-9B9C-E79DFF1150F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44568" y="2377440"/>
            <a:ext cx="0" cy="4060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F74086-AA1E-3D44-8F7A-C4A5A0B0779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44568" y="3469335"/>
            <a:ext cx="0" cy="4060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B7EB6FA-A1FA-5C4B-AE23-78D0DD50454B}"/>
              </a:ext>
            </a:extLst>
          </p:cNvPr>
          <p:cNvSpPr/>
          <p:nvPr/>
        </p:nvSpPr>
        <p:spPr>
          <a:xfrm>
            <a:off x="1133856" y="3875430"/>
            <a:ext cx="6821424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89C281-25ED-B847-8E7E-9FF60D490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56290" y="1728025"/>
            <a:ext cx="2576556" cy="66154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Idea / </a:t>
            </a:r>
            <a:r>
              <a:rPr lang="fi-FI" dirty="0" err="1"/>
              <a:t>Problem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0295D7-869D-D648-8943-6CFFA7AB30FE}"/>
              </a:ext>
            </a:extLst>
          </p:cNvPr>
          <p:cNvSpPr txBox="1">
            <a:spLocks/>
          </p:cNvSpPr>
          <p:nvPr/>
        </p:nvSpPr>
        <p:spPr>
          <a:xfrm>
            <a:off x="3180966" y="2855644"/>
            <a:ext cx="2576556" cy="6615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Solution</a:t>
            </a:r>
            <a:r>
              <a:rPr lang="fi-FI" dirty="0"/>
              <a:t> / Plan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2FA7C52-A376-4F49-86EA-D615F4FA4CBA}"/>
              </a:ext>
            </a:extLst>
          </p:cNvPr>
          <p:cNvSpPr txBox="1">
            <a:spLocks/>
          </p:cNvSpPr>
          <p:nvPr/>
        </p:nvSpPr>
        <p:spPr>
          <a:xfrm>
            <a:off x="3531939" y="3950753"/>
            <a:ext cx="2263185" cy="6615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Pseudo-code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E73D1D-A834-A446-B963-2A51C165B735}"/>
              </a:ext>
            </a:extLst>
          </p:cNvPr>
          <p:cNvSpPr/>
          <p:nvPr/>
        </p:nvSpPr>
        <p:spPr>
          <a:xfrm>
            <a:off x="1133856" y="4916259"/>
            <a:ext cx="6821424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969D148-64D9-B14D-B94B-E58FEBCE3196}"/>
              </a:ext>
            </a:extLst>
          </p:cNvPr>
          <p:cNvSpPr txBox="1">
            <a:spLocks/>
          </p:cNvSpPr>
          <p:nvPr/>
        </p:nvSpPr>
        <p:spPr>
          <a:xfrm>
            <a:off x="3989139" y="4945785"/>
            <a:ext cx="2263185" cy="6615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E288E9-C505-1645-AB94-BB45B61DCA53}"/>
              </a:ext>
            </a:extLst>
          </p:cNvPr>
          <p:cNvCxnSpPr/>
          <p:nvPr/>
        </p:nvCxnSpPr>
        <p:spPr>
          <a:xfrm>
            <a:off x="4544568" y="4561230"/>
            <a:ext cx="0" cy="4060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5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Variables</a:t>
            </a:r>
            <a:r>
              <a:rPr lang="fi-FI" dirty="0"/>
              <a:t> –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they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31E8-9F21-A54B-A1B3-A99514145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352" y="1461008"/>
            <a:ext cx="8063142" cy="12984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in Python</a:t>
            </a:r>
          </a:p>
        </p:txBody>
      </p:sp>
    </p:spTree>
    <p:extLst>
      <p:ext uri="{BB962C8B-B14F-4D97-AF65-F5344CB8AC3E}">
        <p14:creationId xmlns:p14="http://schemas.microsoft.com/office/powerpoint/2010/main" val="52111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Python is </a:t>
            </a:r>
            <a:r>
              <a:rPr lang="fi-FI" dirty="0" err="1"/>
              <a:t>object-orientated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easy</a:t>
            </a:r>
            <a:r>
              <a:rPr lang="fi-FI" dirty="0"/>
              <a:t>-to-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Python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become</a:t>
            </a:r>
            <a:r>
              <a:rPr lang="fi-FI" dirty="0"/>
              <a:t> </a:t>
            </a:r>
            <a:r>
              <a:rPr lang="fi-FI" dirty="0" err="1"/>
              <a:t>popular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years</a:t>
            </a:r>
            <a:r>
              <a:rPr lang="fi-FI" dirty="0"/>
              <a:t>. </a:t>
            </a:r>
            <a:r>
              <a:rPr lang="fi-FI" dirty="0" err="1"/>
              <a:t>Widely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scientific</a:t>
            </a:r>
            <a:r>
              <a:rPr lang="fi-FI" dirty="0"/>
              <a:t> </a:t>
            </a:r>
            <a:r>
              <a:rPr lang="fi-FI" dirty="0" err="1"/>
              <a:t>applications</a:t>
            </a:r>
            <a:r>
              <a:rPr lang="fi-FI" dirty="0"/>
              <a:t>, </a:t>
            </a:r>
            <a:r>
              <a:rPr lang="fi-FI" dirty="0" err="1"/>
              <a:t>IoT-devices</a:t>
            </a:r>
            <a:r>
              <a:rPr lang="fi-FI" dirty="0"/>
              <a:t>, data-</a:t>
            </a:r>
            <a:r>
              <a:rPr lang="fi-FI" dirty="0" err="1"/>
              <a:t>analytics</a:t>
            </a:r>
            <a:r>
              <a:rPr lang="fi-FI" dirty="0"/>
              <a:t> and </a:t>
            </a:r>
            <a:r>
              <a:rPr lang="fi-FI" dirty="0" err="1"/>
              <a:t>artificial</a:t>
            </a:r>
            <a:r>
              <a:rPr lang="fi-FI" dirty="0"/>
              <a:t> </a:t>
            </a:r>
            <a:r>
              <a:rPr lang="fi-FI" dirty="0" err="1"/>
              <a:t>intelligence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9703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A26BF-9F01-5E4E-9549-CF73A786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93" y="2560320"/>
            <a:ext cx="6451019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46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6" y="1332411"/>
            <a:ext cx="6210817" cy="53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35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Run</a:t>
            </a:r>
            <a:r>
              <a:rPr lang="fi-FI" dirty="0"/>
              <a:t> Python IDLE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menu</a:t>
            </a:r>
          </a:p>
          <a:p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content</a:t>
            </a:r>
            <a:endParaRPr lang="fi-FI" dirty="0"/>
          </a:p>
          <a:p>
            <a:r>
              <a:rPr lang="fi-FI" dirty="0" err="1"/>
              <a:t>print</a:t>
            </a:r>
            <a:r>
              <a:rPr lang="fi-FI" dirty="0"/>
              <a:t>(’</a:t>
            </a:r>
            <a:r>
              <a:rPr lang="fi-FI" dirty="0" err="1"/>
              <a:t>Hello</a:t>
            </a:r>
            <a:r>
              <a:rPr lang="fi-FI" dirty="0"/>
              <a:t> World!’)</a:t>
            </a:r>
          </a:p>
          <a:p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as first_program.py</a:t>
            </a:r>
          </a:p>
          <a:p>
            <a:endParaRPr lang="fi-FI" dirty="0"/>
          </a:p>
          <a:p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-&gt;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Modul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0053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Declare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assign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them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counter</a:t>
            </a:r>
            <a:r>
              <a:rPr lang="fi-FI" dirty="0"/>
              <a:t> = 1 </a:t>
            </a:r>
          </a:p>
          <a:p>
            <a:r>
              <a:rPr lang="fi-FI" dirty="0" err="1"/>
              <a:t>kilometers</a:t>
            </a:r>
            <a:r>
              <a:rPr lang="fi-FI" dirty="0"/>
              <a:t> = 15.6 </a:t>
            </a:r>
          </a:p>
          <a:p>
            <a:r>
              <a:rPr lang="fi-FI" dirty="0" err="1"/>
              <a:t>name</a:t>
            </a:r>
            <a:r>
              <a:rPr lang="fi-FI" dirty="0"/>
              <a:t> = ’Jari’</a:t>
            </a:r>
          </a:p>
          <a:p>
            <a:endParaRPr lang="fi-FI" dirty="0"/>
          </a:p>
          <a:p>
            <a:r>
              <a:rPr lang="fi-FI" dirty="0"/>
              <a:t>Python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explicit</a:t>
            </a:r>
            <a:r>
              <a:rPr lang="fi-FI" dirty="0"/>
              <a:t> </a:t>
            </a:r>
            <a:r>
              <a:rPr lang="fi-FI" dirty="0" err="1"/>
              <a:t>declaration</a:t>
            </a:r>
            <a:r>
              <a:rPr lang="fi-FI" dirty="0"/>
              <a:t> to </a:t>
            </a:r>
            <a:r>
              <a:rPr lang="fi-FI" dirty="0" err="1"/>
              <a:t>reserve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declaration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automatically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assign</a:t>
            </a:r>
            <a:r>
              <a:rPr lang="fi-FI" dirty="0"/>
              <a:t> a </a:t>
            </a:r>
            <a:r>
              <a:rPr lang="fi-FI" dirty="0" err="1"/>
              <a:t>value</a:t>
            </a:r>
            <a:r>
              <a:rPr lang="fi-FI" dirty="0"/>
              <a:t> to a </a:t>
            </a:r>
            <a:r>
              <a:rPr lang="fi-FI" dirty="0" err="1"/>
              <a:t>variable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equal</a:t>
            </a:r>
            <a:r>
              <a:rPr lang="fi-FI" dirty="0"/>
              <a:t> </a:t>
            </a:r>
            <a:r>
              <a:rPr lang="fi-FI" dirty="0" err="1"/>
              <a:t>sign</a:t>
            </a:r>
            <a:r>
              <a:rPr lang="fi-FI" dirty="0"/>
              <a:t> (=) is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assign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variables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8108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print</a:t>
            </a:r>
            <a:r>
              <a:rPr lang="fi-FI" dirty="0"/>
              <a:t>(</a:t>
            </a:r>
            <a:r>
              <a:rPr lang="fi-FI" dirty="0" err="1"/>
              <a:t>counter</a:t>
            </a:r>
            <a:r>
              <a:rPr lang="fi-FI" dirty="0"/>
              <a:t>) </a:t>
            </a:r>
          </a:p>
          <a:p>
            <a:r>
              <a:rPr lang="fi-FI" dirty="0" err="1"/>
              <a:t>print</a:t>
            </a:r>
            <a:r>
              <a:rPr lang="fi-FI" dirty="0"/>
              <a:t>( </a:t>
            </a:r>
            <a:r>
              <a:rPr lang="fi-FI" dirty="0" err="1"/>
              <a:t>kilometers</a:t>
            </a:r>
            <a:r>
              <a:rPr lang="fi-FI" dirty="0"/>
              <a:t>) </a:t>
            </a:r>
          </a:p>
          <a:p>
            <a:r>
              <a:rPr lang="fi-FI" dirty="0" err="1"/>
              <a:t>print</a:t>
            </a:r>
            <a:r>
              <a:rPr lang="fi-FI" dirty="0"/>
              <a:t>(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245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Basic Python </a:t>
            </a:r>
            <a:r>
              <a:rPr lang="fi-FI" dirty="0" err="1"/>
              <a:t>datatypes</a:t>
            </a:r>
            <a:r>
              <a:rPr lang="fi-FI" dirty="0"/>
              <a:t>:</a:t>
            </a:r>
          </a:p>
          <a:p>
            <a:pPr marL="457200" indent="-457200">
              <a:buFontTx/>
              <a:buChar char="-"/>
            </a:pPr>
            <a:r>
              <a:rPr lang="fi-FI" dirty="0" err="1"/>
              <a:t>Integers</a:t>
            </a:r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Floating</a:t>
            </a:r>
            <a:r>
              <a:rPr lang="fi-FI" dirty="0"/>
              <a:t>-Point </a:t>
            </a:r>
            <a:r>
              <a:rPr lang="fi-FI" dirty="0" err="1"/>
              <a:t>Numbers</a:t>
            </a:r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Numbers</a:t>
            </a:r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Strings</a:t>
            </a:r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Boolean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type</a:t>
            </a:r>
            <a:r>
              <a:rPr lang="fi-FI" dirty="0"/>
              <a:t>()-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datatype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0221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declares</a:t>
            </a:r>
            <a:r>
              <a:rPr lang="fi-FI" dirty="0"/>
              <a:t> 5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calculates</a:t>
            </a:r>
            <a:r>
              <a:rPr lang="fi-FI" dirty="0"/>
              <a:t> </a:t>
            </a:r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And 5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concatenated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and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value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97526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>
                <a:hlinkClick r:id="rId2"/>
              </a:rPr>
              <a:t>https://realpython.com/python-data-types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9937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-Design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solutions</a:t>
            </a:r>
            <a:r>
              <a:rPr lang="fi-FI" dirty="0"/>
              <a:t> to 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knowing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code</a:t>
            </a:r>
            <a:r>
              <a:rPr lang="fi-FI" dirty="0"/>
              <a:t> 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Logic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solution</a:t>
            </a:r>
            <a:r>
              <a:rPr lang="fi-FI" dirty="0"/>
              <a:t> to a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coding</a:t>
            </a:r>
            <a:r>
              <a:rPr lang="fi-FI" dirty="0"/>
              <a:t> </a:t>
            </a:r>
            <a:r>
              <a:rPr lang="fi-FI" dirty="0" err="1"/>
              <a:t>challenge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natural</a:t>
            </a:r>
            <a:r>
              <a:rPr lang="fi-FI" dirty="0"/>
              <a:t> </a:t>
            </a:r>
            <a:r>
              <a:rPr lang="fi-FI" dirty="0" err="1"/>
              <a:t>language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pseudo-code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knowing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64572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r>
              <a:rPr lang="fi-FI" dirty="0"/>
              <a:t> 3.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Write </a:t>
            </a:r>
            <a:r>
              <a:rPr lang="fi-FI" dirty="0" err="1"/>
              <a:t>pseudo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for </a:t>
            </a:r>
            <a:r>
              <a:rPr lang="fi-FI" dirty="0" err="1"/>
              <a:t>following</a:t>
            </a:r>
            <a:r>
              <a:rPr lang="fi-FI" dirty="0"/>
              <a:t>:</a:t>
            </a:r>
          </a:p>
          <a:p>
            <a:pPr marL="457200" indent="-457200">
              <a:buFontTx/>
              <a:buChar char="-"/>
            </a:pP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a </a:t>
            </a:r>
            <a:r>
              <a:rPr lang="fi-FI" dirty="0" err="1"/>
              <a:t>vending</a:t>
            </a:r>
            <a:r>
              <a:rPr lang="fi-FI" dirty="0"/>
              <a:t>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works</a:t>
            </a:r>
            <a:r>
              <a:rPr lang="fi-FI" dirty="0"/>
              <a:t> to a general </a:t>
            </a:r>
            <a:r>
              <a:rPr lang="fi-FI" dirty="0" err="1"/>
              <a:t>audience</a:t>
            </a:r>
            <a:r>
              <a:rPr lang="fi-FI" dirty="0"/>
              <a:t> via </a:t>
            </a:r>
            <a:r>
              <a:rPr lang="fi-FI" dirty="0" err="1"/>
              <a:t>pseudo-code</a:t>
            </a:r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/>
              <a:t>Write python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sums</a:t>
            </a:r>
            <a:r>
              <a:rPr lang="fi-FI" dirty="0"/>
              <a:t> </a:t>
            </a:r>
            <a:r>
              <a:rPr lang="fi-FI" dirty="0" err="1"/>
              <a:t>five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and </a:t>
            </a:r>
            <a:r>
              <a:rPr lang="fi-FI" dirty="0" err="1"/>
              <a:t>prints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sum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73471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Next </a:t>
            </a:r>
            <a:r>
              <a:rPr lang="fi-FI" dirty="0" err="1"/>
              <a:t>classes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C/C++ </a:t>
            </a:r>
            <a:r>
              <a:rPr lang="fi-FI" dirty="0" err="1"/>
              <a:t>demonstration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endParaRPr lang="fi-FI" dirty="0"/>
          </a:p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Representations</a:t>
            </a:r>
            <a:endParaRPr lang="fi-FI" dirty="0"/>
          </a:p>
          <a:p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Strings</a:t>
            </a:r>
            <a:endParaRPr lang="fi-FI" dirty="0"/>
          </a:p>
          <a:p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Types</a:t>
            </a:r>
            <a:endParaRPr lang="fi-FI" dirty="0"/>
          </a:p>
          <a:p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Structure</a:t>
            </a:r>
            <a:endParaRPr lang="fi-FI" dirty="0"/>
          </a:p>
          <a:p>
            <a:r>
              <a:rPr lang="fi-FI" dirty="0"/>
              <a:t>Input / Output</a:t>
            </a:r>
          </a:p>
          <a:p>
            <a:r>
              <a:rPr lang="fi-FI" dirty="0" err="1"/>
              <a:t>Decission</a:t>
            </a:r>
            <a:r>
              <a:rPr lang="fi-FI" dirty="0"/>
              <a:t> </a:t>
            </a:r>
            <a:r>
              <a:rPr lang="fi-FI" dirty="0" err="1"/>
              <a:t>making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656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strict</a:t>
            </a:r>
            <a:r>
              <a:rPr lang="fi-FI" dirty="0"/>
              <a:t> definition of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pseudo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written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2226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BE3B2-4F1E-4844-BEF3-FB6F4CDD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28" y="1716620"/>
            <a:ext cx="5697474" cy="384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FF7AD-D2AA-E146-9DC9-4381166D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8" y="1444752"/>
            <a:ext cx="6910499" cy="44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5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r>
              <a:rPr lang="fi-FI" dirty="0"/>
              <a:t>, </a:t>
            </a:r>
            <a:r>
              <a:rPr lang="fi-FI" dirty="0" err="1"/>
              <a:t>example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ATM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works</a:t>
            </a:r>
            <a:r>
              <a:rPr lang="fi-FI" dirty="0"/>
              <a:t> for general </a:t>
            </a:r>
            <a:r>
              <a:rPr lang="fi-FI" dirty="0" err="1"/>
              <a:t>audience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9927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Pseudo-code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Pseudo-code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planning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in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Algorithms</a:t>
            </a:r>
            <a:r>
              <a:rPr lang="fi-FI" dirty="0"/>
              <a:t>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expressed</a:t>
            </a:r>
            <a:r>
              <a:rPr lang="fi-FI" dirty="0"/>
              <a:t> in </a:t>
            </a:r>
            <a:r>
              <a:rPr lang="fi-FI" dirty="0" err="1"/>
              <a:t>pseudo-code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3033829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13722</TotalTime>
  <Words>884</Words>
  <Application>Microsoft Macintosh PowerPoint</Application>
  <PresentationFormat>On-screen Show (4:3)</PresentationFormat>
  <Paragraphs>164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Corbel</vt:lpstr>
      <vt:lpstr>CENTRIA 2017</vt:lpstr>
      <vt:lpstr>Basics in programming</vt:lpstr>
      <vt:lpstr>Lectures 3</vt:lpstr>
      <vt:lpstr>What’s pseudo-coding</vt:lpstr>
      <vt:lpstr>Pseudo-code what is it?</vt:lpstr>
      <vt:lpstr>Pseudo-code</vt:lpstr>
      <vt:lpstr>Pseudo-code</vt:lpstr>
      <vt:lpstr>Pseudo-code</vt:lpstr>
      <vt:lpstr>Pseudo-code, example?</vt:lpstr>
      <vt:lpstr>Pseudo-code</vt:lpstr>
      <vt:lpstr>Pseudo-code, example 2.</vt:lpstr>
      <vt:lpstr>Pseudo-code why to use it?</vt:lpstr>
      <vt:lpstr>Pseudo-code, on class exercise 1</vt:lpstr>
      <vt:lpstr>Pseudo-code, on class exercise 2</vt:lpstr>
      <vt:lpstr>Pseudo-code</vt:lpstr>
      <vt:lpstr>Basics concepts of programming</vt:lpstr>
      <vt:lpstr>Basics concepts of programming</vt:lpstr>
      <vt:lpstr>Basics concepts of programming</vt:lpstr>
      <vt:lpstr>Basics concepts of programming</vt:lpstr>
      <vt:lpstr>Basics concepts of programming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Variables – What are they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Exercise 3.</vt:lpstr>
      <vt:lpstr>Next classes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146</cp:revision>
  <dcterms:created xsi:type="dcterms:W3CDTF">2017-05-08T07:46:11Z</dcterms:created>
  <dcterms:modified xsi:type="dcterms:W3CDTF">2019-10-23T19:41:31Z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